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1" r:id="rId4"/>
    <p:sldMasterId id="2147483753" r:id="rId5"/>
  </p:sldMasterIdLst>
  <p:notesMasterIdLst>
    <p:notesMasterId r:id="rId21"/>
  </p:notesMasterIdLst>
  <p:handoutMasterIdLst>
    <p:handoutMasterId r:id="rId22"/>
  </p:handoutMasterIdLst>
  <p:sldIdLst>
    <p:sldId id="427" r:id="rId6"/>
    <p:sldId id="1341" r:id="rId7"/>
    <p:sldId id="1338" r:id="rId8"/>
    <p:sldId id="1337" r:id="rId9"/>
    <p:sldId id="1336" r:id="rId10"/>
    <p:sldId id="1344" r:id="rId11"/>
    <p:sldId id="1346" r:id="rId12"/>
    <p:sldId id="1348" r:id="rId13"/>
    <p:sldId id="1343" r:id="rId14"/>
    <p:sldId id="1350" r:id="rId15"/>
    <p:sldId id="1351" r:id="rId16"/>
    <p:sldId id="1342" r:id="rId17"/>
    <p:sldId id="1345" r:id="rId18"/>
    <p:sldId id="1352" r:id="rId19"/>
    <p:sldId id="411" r:id="rId20"/>
  </p:sldIdLst>
  <p:sldSz cx="12192000" cy="6858000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624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am Kiely" initials="PK" lastIdx="2" clrIdx="6">
    <p:extLst>
      <p:ext uri="{19B8F6BF-5375-455C-9EA6-DF929625EA0E}">
        <p15:presenceInfo xmlns:p15="http://schemas.microsoft.com/office/powerpoint/2012/main" userId="S::pkiely@edf.org::abafec16-7a8f-4cb3-b2af-56fac07d2403" providerId="AD"/>
      </p:ext>
    </p:extLst>
  </p:cmAuthor>
  <p:cmAuthor id="1" name="D'Arienzo, Alexa" initials="DA" lastIdx="16" clrIdx="0">
    <p:extLst>
      <p:ext uri="{19B8F6BF-5375-455C-9EA6-DF929625EA0E}">
        <p15:presenceInfo xmlns:p15="http://schemas.microsoft.com/office/powerpoint/2012/main" userId="D'Arienzo, Alexa" providerId="None"/>
      </p:ext>
    </p:extLst>
  </p:cmAuthor>
  <p:cmAuthor id="2" name="D'Arienzo, Alexa" initials="DA [2]" lastIdx="4" clrIdx="1">
    <p:extLst>
      <p:ext uri="{19B8F6BF-5375-455C-9EA6-DF929625EA0E}">
        <p15:presenceInfo xmlns:p15="http://schemas.microsoft.com/office/powerpoint/2012/main" userId="S-1-5-21-1600150946-976098915-2076119496-32058" providerId="AD"/>
      </p:ext>
    </p:extLst>
  </p:cmAuthor>
  <p:cmAuthor id="3" name="Bulletproof" initials="BP" lastIdx="10" clrIdx="2">
    <p:extLst>
      <p:ext uri="{19B8F6BF-5375-455C-9EA6-DF929625EA0E}">
        <p15:presenceInfo xmlns:p15="http://schemas.microsoft.com/office/powerpoint/2012/main" userId="Bulletproof" providerId="None"/>
      </p:ext>
    </p:extLst>
  </p:cmAuthor>
  <p:cmAuthor id="4" name="George, Jake" initials="GJ" lastIdx="2" clrIdx="3">
    <p:extLst>
      <p:ext uri="{19B8F6BF-5375-455C-9EA6-DF929625EA0E}">
        <p15:presenceInfo xmlns:p15="http://schemas.microsoft.com/office/powerpoint/2012/main" userId="S-1-5-21-1600150946-976098915-2076119496-32958" providerId="AD"/>
      </p:ext>
    </p:extLst>
  </p:cmAuthor>
  <p:cmAuthor id="5" name="Munafo, Abbie" initials="MA" lastIdx="1" clrIdx="4">
    <p:extLst>
      <p:ext uri="{19B8F6BF-5375-455C-9EA6-DF929625EA0E}">
        <p15:presenceInfo xmlns:p15="http://schemas.microsoft.com/office/powerpoint/2012/main" userId="S-1-5-21-1600150946-976098915-2076119496-31411" providerId="AD"/>
      </p:ext>
    </p:extLst>
  </p:cmAuthor>
  <p:cmAuthor id="6" name="Quillian, Lauren W" initials="QLW" lastIdx="2" clrIdx="5">
    <p:extLst>
      <p:ext uri="{19B8F6BF-5375-455C-9EA6-DF929625EA0E}">
        <p15:presenceInfo xmlns:p15="http://schemas.microsoft.com/office/powerpoint/2012/main" userId="S::206262@xcelenergy.com::67e96f59-f9a2-4aaa-af4a-8776e15d0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ACB4"/>
    <a:srgbClr val="008F9E"/>
    <a:srgbClr val="DAEEF3"/>
    <a:srgbClr val="AEDDD8"/>
    <a:srgbClr val="306A74"/>
    <a:srgbClr val="FFFF99"/>
    <a:srgbClr val="EE1B2E"/>
    <a:srgbClr val="00A0AE"/>
    <a:srgbClr val="A1C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9" autoAdjust="0"/>
    <p:restoredTop sz="92661" autoAdjust="0"/>
  </p:normalViewPr>
  <p:slideViewPr>
    <p:cSldViewPr snapToGrid="0">
      <p:cViewPr varScale="1">
        <p:scale>
          <a:sx n="81" d="100"/>
          <a:sy n="81" d="100"/>
        </p:scale>
        <p:origin x="1904" y="184"/>
      </p:cViewPr>
      <p:guideLst>
        <p:guide orient="horz" pos="62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670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850"/>
          </a:xfrm>
          <a:prstGeom prst="rect">
            <a:avLst/>
          </a:prstGeom>
        </p:spPr>
        <p:txBody>
          <a:bodyPr vert="horz" lIns="78941" tIns="39471" rIns="78941" bIns="39471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7"/>
            <a:ext cx="3037840" cy="465850"/>
          </a:xfrm>
          <a:prstGeom prst="rect">
            <a:avLst/>
          </a:prstGeom>
        </p:spPr>
        <p:txBody>
          <a:bodyPr vert="horz" lIns="78941" tIns="39471" rIns="78941" bIns="39471" rtlCol="0" anchor="b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7"/>
            <a:ext cx="3037840" cy="465850"/>
          </a:xfrm>
          <a:prstGeom prst="rect">
            <a:avLst/>
          </a:prstGeom>
        </p:spPr>
        <p:txBody>
          <a:bodyPr vert="horz" lIns="78941" tIns="39471" rIns="78941" bIns="39471" rtlCol="0" anchor="b"/>
          <a:lstStyle>
            <a:lvl1pPr algn="r">
              <a:defRPr sz="1000"/>
            </a:lvl1pPr>
          </a:lstStyle>
          <a:p>
            <a:fld id="{B41B883E-C9E9-4949-AB5D-9E44392E1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0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78941" tIns="39471" rIns="78941" bIns="39471" rtlCol="0"/>
          <a:lstStyle>
            <a:lvl1pPr algn="l">
              <a:defRPr sz="10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78941" tIns="39471" rIns="78941" bIns="39471" rtlCol="0"/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B768EE1B-603F-4DA5-9E5A-E962D9AAF069}" type="datetimeFigureOut">
              <a:rPr lang="en-US" smtClean="0"/>
              <a:pPr/>
              <a:t>9/23/21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5325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8941" tIns="39471" rIns="78941" bIns="3947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78941" tIns="39471" rIns="78941" bIns="3947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78941" tIns="39471" rIns="78941" bIns="39471" rtlCol="0" anchor="b"/>
          <a:lstStyle>
            <a:lvl1pPr algn="l">
              <a:defRPr sz="10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78941" tIns="39471" rIns="78941" bIns="39471" rtlCol="0" anchor="b"/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007EAE37-8389-4B79-AEDE-92E0D025AD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7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9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9,000 miles of high-voltage transmission lines (115 kV and above) </a:t>
            </a:r>
          </a:p>
          <a:p>
            <a:pPr>
              <a:spcAft>
                <a:spcPts val="1200"/>
              </a:spcAft>
            </a:pPr>
            <a:r>
              <a:rPr lang="en-US" dirty="0"/>
              <a:t>13 transmission interconnections to power systems in New York and Eastern Canada  </a:t>
            </a:r>
          </a:p>
          <a:p>
            <a:pPr>
              <a:spcAft>
                <a:spcPts val="1200"/>
              </a:spcAft>
            </a:pPr>
            <a:r>
              <a:rPr lang="en-US" dirty="0"/>
              <a:t>$10.9 billion invested to strengthen transmission system reliability since 2002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8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 = 100% clean electricity by 2040</a:t>
            </a:r>
          </a:p>
          <a:p>
            <a:r>
              <a:rPr lang="en-US" dirty="0"/>
              <a:t>ME = 100% clean energy by 2050</a:t>
            </a:r>
          </a:p>
          <a:p>
            <a:r>
              <a:rPr lang="en-US" dirty="0"/>
              <a:t>MA = net zero by 2050</a:t>
            </a:r>
          </a:p>
          <a:p>
            <a:r>
              <a:rPr lang="en-US" dirty="0"/>
              <a:t>RI = 100% renewable by 2030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5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3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06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8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24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3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" y="0"/>
            <a:ext cx="1219002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2043046"/>
            <a:ext cx="10881360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47700" y="3605712"/>
            <a:ext cx="10881360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847050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42551" y="6443925"/>
            <a:ext cx="108965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   DALLAS       DENVER       LOS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   MENLO PARK       NEW YORK       SAN FRANCISCO       WASHINGTON, DC     •     BEIJING     •     BRUSSELS     •     LONDON     •     MONTREAL     •     PARIS </a:t>
            </a:r>
            <a:endParaRPr lang="en-US" sz="80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9A1798-FD84-4C1D-92CA-4D6ED5075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4297680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 sz="1200"/>
            </a:lvl2pPr>
            <a:lvl3pPr>
              <a:lnSpc>
                <a:spcPct val="105000"/>
              </a:lnSpc>
              <a:defRPr sz="1100"/>
            </a:lvl3pPr>
            <a:lvl4pPr>
              <a:lnSpc>
                <a:spcPct val="105000"/>
              </a:lnSpc>
              <a:defRPr sz="1000"/>
            </a:lvl4pPr>
            <a:lvl5pPr>
              <a:lnSpc>
                <a:spcPct val="105000"/>
              </a:lnSpc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FB5B7BB-D2EB-408F-A25D-A0870484C9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312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6007BDE-B8B9-4BC4-9495-317E6441D8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54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133A06F-AAED-427F-B7B1-767481F5CC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396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9D74FA-D648-4139-9D5D-4767C760B2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3120" y="4297362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2B2F2-48F4-426E-83DA-AF8E7E9D1D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8540" y="429736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3B7D54-BF1F-4445-9C4F-75681D2EA7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23960" y="428974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21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0881360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0069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  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50388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703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" y="0"/>
            <a:ext cx="1219002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2043046"/>
            <a:ext cx="10881360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47700" y="3605712"/>
            <a:ext cx="10881360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subheading</a:t>
            </a:r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4847050"/>
            <a:ext cx="9908117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5120640"/>
            <a:ext cx="9908117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1" y="5577840"/>
            <a:ext cx="9908117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42551" y="6443925"/>
            <a:ext cx="1089659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80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   DALLAS       DENVER       LOS</a:t>
            </a:r>
            <a:r>
              <a:rPr lang="en-US" sz="80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   MENLO PARK       NEW YORK       SAN FRANCISCO       WASHINGTON, DC    •     BEIJING    •     BRUSSELS    •    LONDON    •     MONTREAL     •     PARIS </a:t>
            </a:r>
            <a:endParaRPr lang="en-US" sz="80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0A3F1-D8D8-42F9-9534-68BFC474B8CA}"/>
              </a:ext>
            </a:extLst>
          </p:cNvPr>
          <p:cNvSpPr txBox="1"/>
          <p:nvPr userDrawn="1"/>
        </p:nvSpPr>
        <p:spPr bwMode="white">
          <a:xfrm>
            <a:off x="3347439" y="399866"/>
            <a:ext cx="1645920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DB29B1-5259-442A-ABB1-250F3DB14A19}"/>
              </a:ext>
            </a:extLst>
          </p:cNvPr>
          <p:cNvCxnSpPr/>
          <p:nvPr userDrawn="1"/>
        </p:nvCxnSpPr>
        <p:spPr>
          <a:xfrm>
            <a:off x="3161751" y="399689"/>
            <a:ext cx="0" cy="269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2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886" y="1973223"/>
            <a:ext cx="10241280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Agenda topic 1</a:t>
            </a:r>
          </a:p>
          <a:p>
            <a:pPr lvl="2"/>
            <a:r>
              <a:rPr lang="en-US" dirty="0"/>
              <a:t>Topic 1 Subtopic</a:t>
            </a:r>
          </a:p>
          <a:p>
            <a:pPr lvl="2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45962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2378" y="2218414"/>
            <a:ext cx="12015216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2607236"/>
            <a:ext cx="10881360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4206754"/>
            <a:ext cx="10837164" cy="6400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90666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0881360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0069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27178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7701" y="2285277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25514" y="2286000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75633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227805" y="2285275"/>
            <a:ext cx="5316495" cy="356582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6126480"/>
            <a:ext cx="108966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224" y="2285276"/>
            <a:ext cx="5312664" cy="35668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81219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9964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9964" y="6126480"/>
            <a:ext cx="1088136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Source information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A4838-B00C-40DE-95F3-0F7FCB2F73A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288" y="2286000"/>
            <a:ext cx="10880725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348832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1886" y="1973223"/>
            <a:ext cx="10241280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 marL="285750" indent="-285750">
              <a:lnSpc>
                <a:spcPct val="95000"/>
              </a:lnSpc>
              <a:spcBef>
                <a:spcPts val="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 baseline="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/>
              <a:t>Agenda topic 1</a:t>
            </a:r>
          </a:p>
          <a:p>
            <a:pPr lvl="2"/>
            <a:r>
              <a:rPr lang="en-US" dirty="0"/>
              <a:t>Topic 1 Subtopic</a:t>
            </a:r>
          </a:p>
          <a:p>
            <a:pPr lvl="2"/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Agenda topic 4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5074" y="422152"/>
            <a:ext cx="6422112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26754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7701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9674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770786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3291840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699" y="4297680"/>
            <a:ext cx="10881359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232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Contact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8912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69A1798-FD84-4C1D-92CA-4D6ED5075B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70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700" y="4297680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 sz="1200"/>
            </a:lvl2pPr>
            <a:lvl3pPr>
              <a:lnSpc>
                <a:spcPct val="105000"/>
              </a:lnSpc>
              <a:defRPr sz="1100"/>
            </a:lvl3pPr>
            <a:lvl4pPr>
              <a:lnSpc>
                <a:spcPct val="105000"/>
              </a:lnSpc>
              <a:defRPr sz="1000"/>
            </a:lvl4pPr>
            <a:lvl5pPr>
              <a:lnSpc>
                <a:spcPct val="105000"/>
              </a:lnSpc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6FB5B7BB-D2EB-408F-A25D-A0870484C9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7312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6007BDE-B8B9-4BC4-9495-317E6441D8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54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133A06F-AAED-427F-B7B1-767481F5CC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3960" y="2926080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B9D74FA-D648-4139-9D5D-4767C760B2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73120" y="4297362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0202B2F2-48F4-426E-83DA-AF8E7E9D1D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8540" y="429736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1C3B7D54-BF1F-4445-9C4F-75681D2EA7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823960" y="4289743"/>
            <a:ext cx="2377440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67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2378" y="2218414"/>
            <a:ext cx="12015216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2607236"/>
            <a:ext cx="10881360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4206754"/>
            <a:ext cx="10837164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239929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9224" y="2286001"/>
            <a:ext cx="10881360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0069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56307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224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906764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7701" y="2285277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25514" y="2286000"/>
            <a:ext cx="5118786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8289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6227805" y="2285277"/>
            <a:ext cx="5316495" cy="356581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6126480"/>
            <a:ext cx="1089660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9224" y="2285278"/>
            <a:ext cx="5312664" cy="35668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08743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49964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/>
              <a:t>Subheading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9964" y="6126480"/>
            <a:ext cx="1088136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Source information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Breadcrumb 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00002-9F83-40AD-B7AC-2619667886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964" y="2286000"/>
            <a:ext cx="1088136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icon to add table, 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156908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47700" y="996696"/>
            <a:ext cx="10881360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9224" y="1783080"/>
            <a:ext cx="10881360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7701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9674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45780" y="2285277"/>
            <a:ext cx="33832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br>
              <a:rPr lang="en-US" dirty="0"/>
            </a:br>
            <a:r>
              <a:rPr lang="en-US" dirty="0"/>
              <a:t>chart, 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67918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3291840"/>
            <a:ext cx="10881360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9224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Name  |  Client Name  |  Month Day, Year  |  ATTORNEY WORK PRODUCT – PRIVILEGED AND CONFIDENTIAL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97480" y="422152"/>
            <a:ext cx="6663231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indent="-171450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Breadcrumb 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699" y="4297680"/>
            <a:ext cx="10881359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91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12190023" cy="6857998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7700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7700" y="6448051"/>
            <a:ext cx="108966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47699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3359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44" r:id="rId2"/>
    <p:sldLayoutId id="2147483738" r:id="rId3"/>
    <p:sldLayoutId id="2147483743" r:id="rId4"/>
    <p:sldLayoutId id="2147483747" r:id="rId5"/>
    <p:sldLayoutId id="2147483750" r:id="rId6"/>
    <p:sldLayoutId id="2147483766" r:id="rId7"/>
    <p:sldLayoutId id="2147483752" r:id="rId8"/>
    <p:sldLayoutId id="2147483751" r:id="rId9"/>
    <p:sldLayoutId id="2147483765" r:id="rId10"/>
    <p:sldLayoutId id="2147483767" r:id="rId11"/>
    <p:sldLayoutId id="214748376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63" indent="-169863" algn="l" defTabSz="914400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900" indent="-115888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63" indent="-111125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50" indent="-57150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" y="1"/>
            <a:ext cx="12190023" cy="6857998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47700" y="6448052"/>
            <a:ext cx="9964879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Presentation Name  |  Client Name  |  Month Day, Year  |  ATTORNEY WORK PRODUCT – PRIVILEGED AND CONFIDENTIAL</a:t>
            </a:r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10581344" y="6448051"/>
            <a:ext cx="962956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7700" y="6448051"/>
            <a:ext cx="108966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47699" y="996696"/>
            <a:ext cx="10881360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27480-944D-45AA-987E-D5D8F0B3AEC8}"/>
              </a:ext>
            </a:extLst>
          </p:cNvPr>
          <p:cNvSpPr txBox="1"/>
          <p:nvPr userDrawn="1"/>
        </p:nvSpPr>
        <p:spPr bwMode="white">
          <a:xfrm>
            <a:off x="2990112" y="399866"/>
            <a:ext cx="1645920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9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9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54CC61-4C2E-4C15-B5AA-FAFEC6A6D61D}"/>
              </a:ext>
            </a:extLst>
          </p:cNvPr>
          <p:cNvCxnSpPr/>
          <p:nvPr userDrawn="1"/>
        </p:nvCxnSpPr>
        <p:spPr>
          <a:xfrm>
            <a:off x="2804424" y="399689"/>
            <a:ext cx="0" cy="269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5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7" r:id="rId2"/>
    <p:sldLayoutId id="2147483755" r:id="rId3"/>
    <p:sldLayoutId id="2147483756" r:id="rId4"/>
    <p:sldLayoutId id="2147483760" r:id="rId5"/>
    <p:sldLayoutId id="2147483762" r:id="rId6"/>
    <p:sldLayoutId id="2147483758" r:id="rId7"/>
    <p:sldLayoutId id="2147483761" r:id="rId8"/>
    <p:sldLayoutId id="2147483763" r:id="rId9"/>
    <p:sldLayoutId id="2147483764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63" indent="-169863" algn="l" defTabSz="914400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900" indent="-115888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63" indent="-111125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50" indent="-57150" algn="l" defTabSz="914400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08">
          <p15:clr>
            <a:srgbClr val="F26B43"/>
          </p15:clr>
        </p15:guide>
        <p15:guide id="4" pos="7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nationalacademies.org/our-work/accelerating-decarbonization-in-the-united-states-technology-policy-and-societal-dimensions" TargetMode="External"/><Relationship Id="rId5" Type="http://schemas.openxmlformats.org/officeDocument/2006/relationships/hyperlink" Target="https://www.nationalacademies.org/our-work/the-future-of-electric-power-in-the-us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Tierney@analysisgroup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699" y="2043046"/>
            <a:ext cx="11195957" cy="1470025"/>
          </a:xfrm>
        </p:spPr>
        <p:txBody>
          <a:bodyPr/>
          <a:lstStyle/>
          <a:p>
            <a:r>
              <a:rPr lang="en-US" sz="3000" dirty="0"/>
              <a:t>Transmission’s Critical Role in Decarbonizing New England: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605712"/>
            <a:ext cx="9820603" cy="624114"/>
          </a:xfrm>
        </p:spPr>
        <p:txBody>
          <a:bodyPr/>
          <a:lstStyle/>
          <a:p>
            <a:r>
              <a:rPr lang="en-US" sz="2400" dirty="0"/>
              <a:t>Improving electric transmission planning, investment and siting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9027" y="4647373"/>
            <a:ext cx="9908117" cy="264523"/>
          </a:xfrm>
        </p:spPr>
        <p:txBody>
          <a:bodyPr/>
          <a:lstStyle/>
          <a:p>
            <a:r>
              <a:rPr lang="en-US" sz="2400" dirty="0"/>
              <a:t>Sue Tierney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7700" y="4968843"/>
            <a:ext cx="9908117" cy="248456"/>
          </a:xfrm>
        </p:spPr>
        <p:txBody>
          <a:bodyPr/>
          <a:lstStyle/>
          <a:p>
            <a:r>
              <a:rPr lang="en-US" sz="1400" dirty="0"/>
              <a:t>Senior Advisor, Analysis Group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00" b="1" dirty="0"/>
              <a:t>New England Electricity Restructuring Roundtable</a:t>
            </a:r>
          </a:p>
          <a:p>
            <a:r>
              <a:rPr lang="en-US" sz="1400" dirty="0"/>
              <a:t>September 24, 2021</a:t>
            </a:r>
          </a:p>
        </p:txBody>
      </p:sp>
    </p:spTree>
    <p:extLst>
      <p:ext uri="{BB962C8B-B14F-4D97-AF65-F5344CB8AC3E}">
        <p14:creationId xmlns:p14="http://schemas.microsoft.com/office/powerpoint/2010/main" val="265772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864FBE7-0CBC-4C58-9591-9FF2D863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transmission siting process is also not fit for purpose today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286E47-1276-4ECC-A5C2-6A739DEC1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415" y="1927934"/>
            <a:ext cx="6050884" cy="3933370"/>
          </a:xfrm>
        </p:spPr>
        <p:txBody>
          <a:bodyPr/>
          <a:lstStyle/>
          <a:p>
            <a:pPr marL="228600">
              <a:spcAft>
                <a:spcPts val="1200"/>
              </a:spcAft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State jurisdiction over transmission siting has always been tough.</a:t>
            </a:r>
          </a:p>
          <a:p>
            <a:pPr marL="228600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The past decades show us that:</a:t>
            </a:r>
          </a:p>
          <a:p>
            <a:pPr marL="633413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Single-state transmission projects are easier to site than multi-state projects.</a:t>
            </a:r>
          </a:p>
          <a:p>
            <a:pPr marL="633413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It’s relatively easy to site/permit projects if the solutions are proposed to solve a reliability problem.</a:t>
            </a:r>
          </a:p>
          <a:p>
            <a:pPr marL="633413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It’s much less easy to site and permit transmission project designed to solve congestion and save consumers money.</a:t>
            </a:r>
          </a:p>
          <a:p>
            <a:pPr marL="633413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It’s 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</a:rPr>
              <a:t>much, much harder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to site and permit if the purpose is to connect remote, out-of-state clean energy resources with distant load centers.</a:t>
            </a:r>
          </a:p>
        </p:txBody>
      </p:sp>
      <p:pic>
        <p:nvPicPr>
          <p:cNvPr id="5122" name="Picture 2" descr="Transmission For a Decarbonized Future - Sustainable FERC Project">
            <a:extLst>
              <a:ext uri="{FF2B5EF4-FFF2-40B4-BE49-F238E27FC236}">
                <a16:creationId xmlns:a16="http://schemas.microsoft.com/office/drawing/2014/main" id="{63AD9D9E-0D0F-422A-9C5B-311FCF981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57" y="1927934"/>
            <a:ext cx="4281916" cy="354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83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864FBE7-0CBC-4C58-9591-9FF2D863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of the National Academies’ reports on the Future of the US Electric System and on Decarbonizing the U.S. Energy System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286E47-1276-4ECC-A5C2-6A739DEC1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076229"/>
            <a:ext cx="4700698" cy="393337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The current federal/state jurisdictional framework over transmission siting is not working, given national (and state) needs.</a:t>
            </a:r>
          </a:p>
          <a:p>
            <a:pPr>
              <a:spcBef>
                <a:spcPts val="600"/>
              </a:spcBef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</a:rPr>
              <a:t>Reforms should include:</a:t>
            </a:r>
          </a:p>
          <a:p>
            <a:pPr marL="461963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New Congressional policy to articulate the  national interest in transmission for reliability, economic efficiency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access to clean energy.</a:t>
            </a:r>
          </a:p>
          <a:p>
            <a:pPr marL="461963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National Interest Electricity Transmission Corridors should identify needs for transmission access to high value resources for low-carbon power supply.</a:t>
            </a:r>
          </a:p>
          <a:p>
            <a:pPr marL="461963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Stronger authority for FERC in siting/ permitting projects in such corridors.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8B3AA-B7C6-49D6-BB22-D604AAABA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37" y="2313798"/>
            <a:ext cx="6169011" cy="1468807"/>
          </a:xfrm>
          <a:prstGeom prst="rect">
            <a:avLst/>
          </a:prstGeom>
        </p:spPr>
      </p:pic>
      <p:pic>
        <p:nvPicPr>
          <p:cNvPr id="1026" name="Picture 2" descr="Page banner image">
            <a:extLst>
              <a:ext uri="{FF2B5EF4-FFF2-40B4-BE49-F238E27FC236}">
                <a16:creationId xmlns:a16="http://schemas.microsoft.com/office/drawing/2014/main" id="{F2B929FC-DAF3-469C-A99A-A787269F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39" y="4203510"/>
            <a:ext cx="6228279" cy="14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8815E8-1D48-45E0-929E-39EEDB29EAF3}"/>
              </a:ext>
            </a:extLst>
          </p:cNvPr>
          <p:cNvSpPr txBox="1"/>
          <p:nvPr/>
        </p:nvSpPr>
        <p:spPr>
          <a:xfrm>
            <a:off x="5526563" y="1878779"/>
            <a:ext cx="6510925" cy="30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Future of Electric Power in the US (2021)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ECB0C-DA4C-457D-B994-0BC622085961}"/>
              </a:ext>
            </a:extLst>
          </p:cNvPr>
          <p:cNvSpPr txBox="1"/>
          <p:nvPr/>
        </p:nvSpPr>
        <p:spPr>
          <a:xfrm>
            <a:off x="5526564" y="3782606"/>
            <a:ext cx="6510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Accelerating the Decarbonization of US Energy System (2021)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CE8865-2632-47B8-9084-64D3A417B1C0}"/>
              </a:ext>
            </a:extLst>
          </p:cNvPr>
          <p:cNvSpPr txBox="1"/>
          <p:nvPr/>
        </p:nvSpPr>
        <p:spPr>
          <a:xfrm>
            <a:off x="5809239" y="5799561"/>
            <a:ext cx="6148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5"/>
              </a:rPr>
              <a:t>https://www.nationalacademies.org/our-work/the-future-of-electric-power-in-the-us</a:t>
            </a:r>
            <a:r>
              <a:rPr lang="en-US" sz="1000" dirty="0"/>
              <a:t>; </a:t>
            </a:r>
            <a:r>
              <a:rPr lang="en-US" sz="1000" dirty="0">
                <a:hlinkClick r:id="rId6"/>
              </a:rPr>
              <a:t>https://www.nationalacademies.org/our-work/accelerating-decarbonization-in-the-united-states-technology-policy-and-societal-dimensions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887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EDA40A-3799-41E0-A022-AF46037E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for Offshore Wind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B637C7-3D5D-456C-BDD1-3790E1BD82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Transmission’s role in decarbonizing New England’s economy </a:t>
            </a:r>
          </a:p>
        </p:txBody>
      </p:sp>
    </p:spTree>
    <p:extLst>
      <p:ext uri="{BB962C8B-B14F-4D97-AF65-F5344CB8AC3E}">
        <p14:creationId xmlns:p14="http://schemas.microsoft.com/office/powerpoint/2010/main" val="24037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EA15A7-2E04-41FA-9BD1-E87753A88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826746"/>
            <a:ext cx="4028553" cy="52272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D31E82-A0C9-4983-AE3C-7F6F2C95D6A8}"/>
              </a:ext>
            </a:extLst>
          </p:cNvPr>
          <p:cNvSpPr txBox="1"/>
          <p:nvPr/>
        </p:nvSpPr>
        <p:spPr>
          <a:xfrm>
            <a:off x="5797899" y="934496"/>
            <a:ext cx="5094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My long-standing interest in strategic approaches to providing transmission access for offshore wind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4E095-8164-4D90-BAD6-D2471DDE4E93}"/>
              </a:ext>
            </a:extLst>
          </p:cNvPr>
          <p:cNvSpPr txBox="1"/>
          <p:nvPr/>
        </p:nvSpPr>
        <p:spPr>
          <a:xfrm>
            <a:off x="5797898" y="2154784"/>
            <a:ext cx="62940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Observation: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England’s ability to meet its zero-carbon energy goals depends substantially on the efficient development of and access to offshore wind (among other resources).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Key chicken-and-egg problems persist in supporting onshore and offshore transmission for offshore wind projects.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Addressing these chicken-and-egg issues is key.</a:t>
            </a:r>
          </a:p>
        </p:txBody>
      </p:sp>
    </p:spTree>
    <p:extLst>
      <p:ext uri="{BB962C8B-B14F-4D97-AF65-F5344CB8AC3E}">
        <p14:creationId xmlns:p14="http://schemas.microsoft.com/office/powerpoint/2010/main" val="13181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D31E82-A0C9-4983-AE3C-7F6F2C95D6A8}"/>
              </a:ext>
            </a:extLst>
          </p:cNvPr>
          <p:cNvSpPr txBox="1"/>
          <p:nvPr/>
        </p:nvSpPr>
        <p:spPr>
          <a:xfrm>
            <a:off x="1001485" y="884255"/>
            <a:ext cx="10476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Example of state action to use transmission to enable development of offshore wind:</a:t>
            </a: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Jersey’s Offshore Wind Transmission Needs in the PJM Context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4E095-8164-4D90-BAD6-D2471DDE4E93}"/>
              </a:ext>
            </a:extLst>
          </p:cNvPr>
          <p:cNvSpPr txBox="1"/>
          <p:nvPr/>
        </p:nvSpPr>
        <p:spPr>
          <a:xfrm>
            <a:off x="1001485" y="2453915"/>
            <a:ext cx="112675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Long-standing option under PJM tariff provisions to utilize a “State Agreement Approach” (“SSA”).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2021, NJ opted to pursue the competitive solicitation of onshore and offshore transmission project proposals to support the delivery of offshore wind energy under PJM’s SSA.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September 2021, project proposals were due – and are now under review.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Example of creative response to NJ’s Board of Public Utilities’/PJM OSW transmission solicitation: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Outerbridge Renewable Connector project.</a:t>
            </a:r>
          </a:p>
        </p:txBody>
      </p:sp>
    </p:spTree>
    <p:extLst>
      <p:ext uri="{BB962C8B-B14F-4D97-AF65-F5344CB8AC3E}">
        <p14:creationId xmlns:p14="http://schemas.microsoft.com/office/powerpoint/2010/main" val="12534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3532" y="3453970"/>
            <a:ext cx="1132356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Thank you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Susan Tierney, Ph.D.					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Analysis Group		 	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Susan.Tierney@analysisgroup.com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617- 425-8114					</a:t>
            </a:r>
            <a:endParaRPr lang="en-US" sz="1400" b="1" dirty="0">
              <a:solidFill>
                <a:srgbClr val="00ACB4"/>
              </a:solidFill>
            </a:endParaRPr>
          </a:p>
          <a:p>
            <a:endParaRPr 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2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EDA40A-3799-41E0-A022-AF46037E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transmission analysis and planning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B637C7-3D5D-456C-BDD1-3790E1BD82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Transmission’s role in decarbonizing New England’s economy </a:t>
            </a:r>
          </a:p>
        </p:txBody>
      </p:sp>
    </p:spTree>
    <p:extLst>
      <p:ext uri="{BB962C8B-B14F-4D97-AF65-F5344CB8AC3E}">
        <p14:creationId xmlns:p14="http://schemas.microsoft.com/office/powerpoint/2010/main" val="202604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41F50E8-3D50-4995-8BB6-7514FC5B9464}"/>
              </a:ext>
            </a:extLst>
          </p:cNvPr>
          <p:cNvSpPr/>
          <p:nvPr/>
        </p:nvSpPr>
        <p:spPr>
          <a:xfrm>
            <a:off x="4963886" y="5998029"/>
            <a:ext cx="2057400" cy="65990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BD446-7740-43BC-84C7-AF64EEDAE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606" y="200065"/>
            <a:ext cx="5262180" cy="6457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C67B7D-0C97-4C91-9481-FE6B1B2BF48C}"/>
              </a:ext>
            </a:extLst>
          </p:cNvPr>
          <p:cNvSpPr txBox="1"/>
          <p:nvPr/>
        </p:nvSpPr>
        <p:spPr>
          <a:xfrm>
            <a:off x="6653705" y="6624145"/>
            <a:ext cx="306228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ISO-New-england-geographic-diagram-transmission-planning.pdf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00059B-BFC2-496A-B2EC-82FDF7029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6" y="147403"/>
            <a:ext cx="5223490" cy="65631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749FD4-87BE-47BF-979A-0FC434EF38BA}"/>
              </a:ext>
            </a:extLst>
          </p:cNvPr>
          <p:cNvSpPr txBox="1"/>
          <p:nvPr/>
        </p:nvSpPr>
        <p:spPr>
          <a:xfrm>
            <a:off x="0" y="6619778"/>
            <a:ext cx="6096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sz="600" b="0" i="0" u="none" strike="noStrike" baseline="0" dirty="0">
                <a:solidFill>
                  <a:srgbClr val="000000"/>
                </a:solidFill>
              </a:rPr>
              <a:t>New England 2030 Power System Study: Preliminary Maps and Cost Estimates for Potential Transmission; ISO-NE Planning Advisory Committee; August 14, 2009. </a:t>
            </a:r>
            <a:endParaRPr lang="en-US" sz="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53514E-3587-4E13-A471-2E905E307EDC}"/>
              </a:ext>
            </a:extLst>
          </p:cNvPr>
          <p:cNvSpPr txBox="1"/>
          <p:nvPr/>
        </p:nvSpPr>
        <p:spPr>
          <a:xfrm>
            <a:off x="304799" y="304800"/>
            <a:ext cx="2906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New England High-Voltage Transmission System:  2009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336061-32E5-4C0F-9F60-F0439E9CC0BB}"/>
              </a:ext>
            </a:extLst>
          </p:cNvPr>
          <p:cNvSpPr txBox="1"/>
          <p:nvPr/>
        </p:nvSpPr>
        <p:spPr>
          <a:xfrm>
            <a:off x="6731606" y="304800"/>
            <a:ext cx="2906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New England High-Voltage Transmission System: 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1D2412-9A57-4B8D-A453-76DDB728C8E1}"/>
              </a:ext>
            </a:extLst>
          </p:cNvPr>
          <p:cNvSpPr txBox="1"/>
          <p:nvPr/>
        </p:nvSpPr>
        <p:spPr>
          <a:xfrm>
            <a:off x="3314134" y="3750089"/>
            <a:ext cx="393575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The region’s transmission system: fit for purpose yesterday and today, from a reliability and economic efficiency point of view.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62E35E-0B32-4BB8-BC99-49A5A7C25F49}"/>
              </a:ext>
            </a:extLst>
          </p:cNvPr>
          <p:cNvSpPr txBox="1"/>
          <p:nvPr/>
        </p:nvSpPr>
        <p:spPr>
          <a:xfrm>
            <a:off x="3248518" y="5050118"/>
            <a:ext cx="400136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Unlikely to be fit for purpose  going forward, given the states’ decarbonization policies.</a:t>
            </a:r>
          </a:p>
        </p:txBody>
      </p:sp>
    </p:spTree>
    <p:extLst>
      <p:ext uri="{BB962C8B-B14F-4D97-AF65-F5344CB8AC3E}">
        <p14:creationId xmlns:p14="http://schemas.microsoft.com/office/powerpoint/2010/main" val="17482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28D0F8-2564-4A18-AC37-BB3F96B12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4599EA-9535-4700-9E1A-37557A3C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E01E7-CF0A-4526-A395-096044FD2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Name  |  Client Name  |  Month Day, Year  |  ATTORNEY WORK PRODUCT – PRIVILEGED AND CONFIDENTIAL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96DD2-7992-4EC9-ABBC-140B99521D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D82E8-519F-4F62-9B9F-74F42A03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" y="-21769"/>
            <a:ext cx="12700301" cy="68547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FB4191-9A55-438D-974A-A11D0252057F}"/>
              </a:ext>
            </a:extLst>
          </p:cNvPr>
          <p:cNvSpPr txBox="1"/>
          <p:nvPr/>
        </p:nvSpPr>
        <p:spPr>
          <a:xfrm>
            <a:off x="2106045" y="6632947"/>
            <a:ext cx="634841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https://pudding.cool/2018/10/city_3d/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C86E7A-EA3C-4681-9D6F-1DCAA7031CCE}"/>
              </a:ext>
            </a:extLst>
          </p:cNvPr>
          <p:cNvSpPr/>
          <p:nvPr/>
        </p:nvSpPr>
        <p:spPr>
          <a:xfrm>
            <a:off x="7513485" y="6007863"/>
            <a:ext cx="2362200" cy="8773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SzPct val="120000"/>
            </a:pPr>
            <a:r>
              <a:rPr lang="en-US" sz="1600" b="1" dirty="0">
                <a:solidFill>
                  <a:srgbClr val="C00000"/>
                </a:solidFill>
              </a:rPr>
              <a:t>Offshore Wind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59B40E-E321-42F9-A8F4-962E37D11A8A}"/>
              </a:ext>
            </a:extLst>
          </p:cNvPr>
          <p:cNvSpPr/>
          <p:nvPr/>
        </p:nvSpPr>
        <p:spPr>
          <a:xfrm>
            <a:off x="5900313" y="-107414"/>
            <a:ext cx="2362200" cy="8773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SzPct val="120000"/>
            </a:pPr>
            <a:r>
              <a:rPr lang="en-US" sz="1600" b="1" dirty="0">
                <a:solidFill>
                  <a:srgbClr val="C00000"/>
                </a:solidFill>
              </a:rPr>
              <a:t>Canadian Hydro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858E35-89BA-461B-B9F6-30492F3B98C3}"/>
              </a:ext>
            </a:extLst>
          </p:cNvPr>
          <p:cNvSpPr/>
          <p:nvPr/>
        </p:nvSpPr>
        <p:spPr>
          <a:xfrm>
            <a:off x="5251426" y="4255230"/>
            <a:ext cx="2362200" cy="8773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SzPct val="120000"/>
            </a:pPr>
            <a:r>
              <a:rPr lang="en-US" sz="1600" b="1" dirty="0">
                <a:solidFill>
                  <a:srgbClr val="FFC000"/>
                </a:solidFill>
              </a:rPr>
              <a:t>Solar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422820-EDF1-4780-AD80-22EC9BFDC36A}"/>
              </a:ext>
            </a:extLst>
          </p:cNvPr>
          <p:cNvSpPr/>
          <p:nvPr/>
        </p:nvSpPr>
        <p:spPr>
          <a:xfrm>
            <a:off x="6432526" y="3355516"/>
            <a:ext cx="2362200" cy="8773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SzPct val="120000"/>
            </a:pPr>
            <a:r>
              <a:rPr lang="en-US" sz="1600" b="1" dirty="0">
                <a:solidFill>
                  <a:srgbClr val="FFC000"/>
                </a:solidFill>
              </a:rPr>
              <a:t>Solar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019418-FBB7-427A-806D-EC68EDB7F026}"/>
              </a:ext>
            </a:extLst>
          </p:cNvPr>
          <p:cNvSpPr/>
          <p:nvPr/>
        </p:nvSpPr>
        <p:spPr>
          <a:xfrm>
            <a:off x="1975416" y="1152964"/>
            <a:ext cx="2362200" cy="8773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SzPct val="120000"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New England and Neighboring Regions:</a:t>
            </a:r>
          </a:p>
          <a:p>
            <a:pPr algn="ctr">
              <a:buClr>
                <a:schemeClr val="tx2"/>
              </a:buClr>
              <a:buSzPct val="120000"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Landscape of change as the region decarbonizes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5CD533-FFBF-45F3-80FE-63662EC1238A}"/>
              </a:ext>
            </a:extLst>
          </p:cNvPr>
          <p:cNvSpPr/>
          <p:nvPr/>
        </p:nvSpPr>
        <p:spPr>
          <a:xfrm>
            <a:off x="9042280" y="2334274"/>
            <a:ext cx="2362200" cy="8773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SzPct val="120000"/>
            </a:pPr>
            <a:r>
              <a:rPr lang="en-US" sz="1100" b="1" dirty="0">
                <a:solidFill>
                  <a:schemeClr val="accent3">
                    <a:lumMod val="75000"/>
                  </a:schemeClr>
                </a:solidFill>
              </a:rPr>
              <a:t>Population Density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9EFE0C2E-BB51-404E-8301-289B3F3577F1}"/>
              </a:ext>
            </a:extLst>
          </p:cNvPr>
          <p:cNvSpPr/>
          <p:nvPr/>
        </p:nvSpPr>
        <p:spPr>
          <a:xfrm>
            <a:off x="5631663" y="4901642"/>
            <a:ext cx="642258" cy="51162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737D7639-61EC-4B48-A208-5AE6F1FE266A}"/>
              </a:ext>
            </a:extLst>
          </p:cNvPr>
          <p:cNvSpPr/>
          <p:nvPr/>
        </p:nvSpPr>
        <p:spPr>
          <a:xfrm>
            <a:off x="6760284" y="2144302"/>
            <a:ext cx="642258" cy="51162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8DC0E0CC-808F-48E2-9AE3-BEA23BECB432}"/>
              </a:ext>
            </a:extLst>
          </p:cNvPr>
          <p:cNvSpPr/>
          <p:nvPr/>
        </p:nvSpPr>
        <p:spPr>
          <a:xfrm>
            <a:off x="7645776" y="4498739"/>
            <a:ext cx="642258" cy="51162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440D6AE7-1C8A-4FD4-A4E8-D569BAE6C306}"/>
              </a:ext>
            </a:extLst>
          </p:cNvPr>
          <p:cNvSpPr/>
          <p:nvPr/>
        </p:nvSpPr>
        <p:spPr>
          <a:xfrm>
            <a:off x="9172714" y="495875"/>
            <a:ext cx="642258" cy="51162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06918216-3E70-4147-82A3-FAB0DF0B014F}"/>
              </a:ext>
            </a:extLst>
          </p:cNvPr>
          <p:cNvSpPr/>
          <p:nvPr/>
        </p:nvSpPr>
        <p:spPr>
          <a:xfrm>
            <a:off x="1998113" y="2242705"/>
            <a:ext cx="330454" cy="248666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B122FED9-D7A0-49F9-BB4D-F08F0ECFF0AD}"/>
              </a:ext>
            </a:extLst>
          </p:cNvPr>
          <p:cNvSpPr/>
          <p:nvPr/>
        </p:nvSpPr>
        <p:spPr>
          <a:xfrm>
            <a:off x="787520" y="3099702"/>
            <a:ext cx="642258" cy="51162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7194E-BF84-4572-A887-5586A6D19243}"/>
              </a:ext>
            </a:extLst>
          </p:cNvPr>
          <p:cNvSpPr txBox="1"/>
          <p:nvPr/>
        </p:nvSpPr>
        <p:spPr>
          <a:xfrm>
            <a:off x="1998113" y="2308567"/>
            <a:ext cx="2716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itchFamily="34" charset="0"/>
                <a:cs typeface="Arial" pitchFamily="34" charset="0"/>
              </a:rPr>
              <a:t>        state with clean energy mandate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3179E6-38F9-4EEA-AA51-7B6A258B57D8}"/>
              </a:ext>
            </a:extLst>
          </p:cNvPr>
          <p:cNvSpPr/>
          <p:nvPr/>
        </p:nvSpPr>
        <p:spPr>
          <a:xfrm>
            <a:off x="1975416" y="2242705"/>
            <a:ext cx="2455070" cy="312083"/>
          </a:xfrm>
          <a:prstGeom prst="rect">
            <a:avLst/>
          </a:prstGeom>
          <a:noFill/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644D5B-F74D-4020-AB52-90F95820B5A8}"/>
              </a:ext>
            </a:extLst>
          </p:cNvPr>
          <p:cNvCxnSpPr/>
          <p:nvPr/>
        </p:nvCxnSpPr>
        <p:spPr>
          <a:xfrm flipH="1">
            <a:off x="9185309" y="2795303"/>
            <a:ext cx="326246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13465FC-6B30-4A4D-9946-18BFE43BB5C3}"/>
              </a:ext>
            </a:extLst>
          </p:cNvPr>
          <p:cNvSpPr/>
          <p:nvPr/>
        </p:nvSpPr>
        <p:spPr>
          <a:xfrm>
            <a:off x="9319568" y="2874061"/>
            <a:ext cx="2757964" cy="8773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SzPct val="120000"/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</a:rPr>
              <a:t>Pressure on expansion of electric loads with electrification.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BEABCA-4655-42CB-80A3-367174057F42}"/>
              </a:ext>
            </a:extLst>
          </p:cNvPr>
          <p:cNvSpPr/>
          <p:nvPr/>
        </p:nvSpPr>
        <p:spPr>
          <a:xfrm>
            <a:off x="9319568" y="5422608"/>
            <a:ext cx="2757964" cy="8773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SzPct val="120000"/>
            </a:pPr>
            <a:r>
              <a:rPr lang="en-US" sz="1400" b="1" dirty="0">
                <a:solidFill>
                  <a:srgbClr val="C00000"/>
                </a:solidFill>
              </a:rPr>
              <a:t>Pressure on long-distance transmission to connect remote renewables with loads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201030-D3DC-4E6B-AC4F-D76C6A80635E}"/>
              </a:ext>
            </a:extLst>
          </p:cNvPr>
          <p:cNvSpPr/>
          <p:nvPr/>
        </p:nvSpPr>
        <p:spPr>
          <a:xfrm>
            <a:off x="2295104" y="3247231"/>
            <a:ext cx="2757964" cy="8773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SzPct val="120000"/>
            </a:pPr>
            <a:r>
              <a:rPr lang="en-US" sz="1400" b="1" dirty="0">
                <a:solidFill>
                  <a:srgbClr val="7030A0"/>
                </a:solidFill>
              </a:rPr>
              <a:t>Pressure to expand the size of regions for diverse loads and resources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D6C98A-6780-4BA0-AA9A-21A4B34540E0}"/>
              </a:ext>
            </a:extLst>
          </p:cNvPr>
          <p:cNvSpPr/>
          <p:nvPr/>
        </p:nvSpPr>
        <p:spPr>
          <a:xfrm>
            <a:off x="5053068" y="5696904"/>
            <a:ext cx="2757964" cy="8773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SzPct val="120000"/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Pressure on timing and character of loads with distributed energy resources</a:t>
            </a:r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8AC7DF0C-69F6-46F0-9917-F129B8B5AC09}"/>
              </a:ext>
            </a:extLst>
          </p:cNvPr>
          <p:cNvSpPr/>
          <p:nvPr/>
        </p:nvSpPr>
        <p:spPr>
          <a:xfrm>
            <a:off x="5053068" y="1281580"/>
            <a:ext cx="642258" cy="511628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9DB0157-9D62-4EE6-93B9-A2453FD0F304}"/>
              </a:ext>
            </a:extLst>
          </p:cNvPr>
          <p:cNvSpPr/>
          <p:nvPr/>
        </p:nvSpPr>
        <p:spPr>
          <a:xfrm>
            <a:off x="2690868" y="4629930"/>
            <a:ext cx="2362200" cy="8773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SzPct val="120000"/>
            </a:pPr>
            <a:r>
              <a:rPr lang="en-US" sz="1600" b="1" dirty="0">
                <a:solidFill>
                  <a:srgbClr val="FFC000"/>
                </a:solidFill>
              </a:rPr>
              <a:t>Solar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C3F675-6AF0-453D-8231-8624AE72EF42}"/>
              </a:ext>
            </a:extLst>
          </p:cNvPr>
          <p:cNvSpPr/>
          <p:nvPr/>
        </p:nvSpPr>
        <p:spPr>
          <a:xfrm>
            <a:off x="8741326" y="-146086"/>
            <a:ext cx="2362200" cy="8773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2"/>
              </a:buClr>
              <a:buSzPct val="120000"/>
            </a:pPr>
            <a:r>
              <a:rPr lang="en-US" sz="1600" b="1" dirty="0">
                <a:solidFill>
                  <a:srgbClr val="C00000"/>
                </a:solidFill>
              </a:rPr>
              <a:t>Onshore Wind &amp; Solar</a:t>
            </a:r>
          </a:p>
        </p:txBody>
      </p:sp>
    </p:spTree>
    <p:extLst>
      <p:ext uri="{BB962C8B-B14F-4D97-AF65-F5344CB8AC3E}">
        <p14:creationId xmlns:p14="http://schemas.microsoft.com/office/powerpoint/2010/main" val="119625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30" grpId="0"/>
      <p:bldP spid="31" grpId="0"/>
      <p:bldP spid="33" grpId="0"/>
      <p:bldP spid="34" grpId="0"/>
      <p:bldP spid="35" grpId="0" animBg="1"/>
      <p:bldP spid="3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89868-08E8-421D-BA7C-F287C16C4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103B3-44AA-43A3-BD23-6F372F27F8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4E8D1-31CA-4EDF-A887-DE21F92CA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F98787-F258-42C9-AAD4-B8A831CD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or the most good: Beneficial transmission planning | American Public Power  Association">
            <a:extLst>
              <a:ext uri="{FF2B5EF4-FFF2-40B4-BE49-F238E27FC236}">
                <a16:creationId xmlns:a16="http://schemas.microsoft.com/office/drawing/2014/main" id="{FEA0E082-4475-4E22-A38B-046D22EF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" y="464456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E40E91-9998-4517-9FDD-CCE7C2F67DD3}"/>
              </a:ext>
            </a:extLst>
          </p:cNvPr>
          <p:cNvSpPr txBox="1"/>
          <p:nvPr/>
        </p:nvSpPr>
        <p:spPr>
          <a:xfrm>
            <a:off x="802277" y="6525668"/>
            <a:ext cx="61722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https://www.publicpower.org/periodical/article/most-good-beneficial-transmission-planning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F7E291-9A85-4FD7-B9BC-58A00DC5E1EA}"/>
              </a:ext>
            </a:extLst>
          </p:cNvPr>
          <p:cNvSpPr txBox="1"/>
          <p:nvPr/>
        </p:nvSpPr>
        <p:spPr>
          <a:xfrm>
            <a:off x="0" y="160434"/>
            <a:ext cx="1219200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7663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ISO-NE’s current Public Policy Transmission Upgrade process isn’t fit for purpose in terms of regional transmission planning to support the states’ accomplishment of their decarbonization policies.</a:t>
            </a:r>
          </a:p>
          <a:p>
            <a:pPr marL="347663"/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England should shift toward a more robust scenario-analysis planning process, embedding states’ energy/electricity policies at the center of the development of scenarios for building out the system.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scenario studies need to characterize and anticipate multiple pathways and look for robust   transmission solutions that help enable different strategies.</a:t>
            </a:r>
          </a:p>
          <a:p>
            <a:pPr marL="347663"/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7663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FERC’s Transmission ANOPR anticipates the kinds of changes in planning that are needed ahead.</a:t>
            </a:r>
          </a:p>
        </p:txBody>
      </p:sp>
    </p:spTree>
    <p:extLst>
      <p:ext uri="{BB962C8B-B14F-4D97-AF65-F5344CB8AC3E}">
        <p14:creationId xmlns:p14="http://schemas.microsoft.com/office/powerpoint/2010/main" val="16516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EDA40A-3799-41E0-A022-AF46037E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2607236"/>
            <a:ext cx="11329935" cy="1371600"/>
          </a:xfrm>
        </p:spPr>
        <p:txBody>
          <a:bodyPr/>
          <a:lstStyle/>
          <a:p>
            <a:r>
              <a:rPr lang="en-US" dirty="0"/>
              <a:t>Decision-Making and Cost Allocation for Electricity Transmission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B637C7-3D5D-456C-BDD1-3790E1BD82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Transmission’s role in decarbonizing New England’s economy </a:t>
            </a:r>
          </a:p>
        </p:txBody>
      </p:sp>
    </p:spTree>
    <p:extLst>
      <p:ext uri="{BB962C8B-B14F-4D97-AF65-F5344CB8AC3E}">
        <p14:creationId xmlns:p14="http://schemas.microsoft.com/office/powerpoint/2010/main" val="296300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615DBEF-1D50-4BF6-A995-6B0172186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1190624"/>
            <a:ext cx="5216979" cy="52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864FBE7-0CBC-4C58-9591-9FF2D863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states need a more formal seat at the table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286E47-1276-4ECC-A5C2-6A739DEC1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414" y="1937982"/>
            <a:ext cx="6985381" cy="3933370"/>
          </a:xfrm>
        </p:spPr>
        <p:txBody>
          <a:bodyPr/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It’s time to more actively a FERC-approved governance provisions for ISO-NE, in light of:</a:t>
            </a:r>
          </a:p>
          <a:p>
            <a:pPr marL="633413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States’ clean energy policies that compel the accelerated entry of lower carbon resources</a:t>
            </a:r>
          </a:p>
          <a:p>
            <a:pPr marL="633413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Federal jurisdiction over wholesale markets and transmission</a:t>
            </a:r>
          </a:p>
          <a:p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Example of FERC-approved role for the states in an RTO’s governance:  </a:t>
            </a:r>
          </a:p>
          <a:p>
            <a:pPr marL="631825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Southwest Power Pool’s Regional State Committee </a:t>
            </a:r>
          </a:p>
        </p:txBody>
      </p:sp>
    </p:spTree>
    <p:extLst>
      <p:ext uri="{BB962C8B-B14F-4D97-AF65-F5344CB8AC3E}">
        <p14:creationId xmlns:p14="http://schemas.microsoft.com/office/powerpoint/2010/main" val="10243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864FBE7-0CBC-4C58-9591-9FF2D863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SPP’s Regional State Committee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286E47-1276-4ECC-A5C2-6A739DEC1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416" y="1927934"/>
            <a:ext cx="7622613" cy="3933370"/>
          </a:xfrm>
        </p:spPr>
        <p:txBody>
          <a:bodyPr/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Primary responsibility for determining regional proposals on:  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Any participant funding for transmission enhancements. 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Structure of regional transmission access charge (e.g., license   plate, postage stamp).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Other transmission cost-allocation issues.</a:t>
            </a:r>
          </a:p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Also responsible for determining and filing at FERC (under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§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205):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The approach for resource adequacy across the region. 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Whether transmission upgrades for remote resources will be included in the regional transmission planning process.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The role of transmission providers in making proposals. </a:t>
            </a:r>
            <a:endParaRPr lang="en-US" sz="1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Southwest Power Pool">
            <a:extLst>
              <a:ext uri="{FF2B5EF4-FFF2-40B4-BE49-F238E27FC236}">
                <a16:creationId xmlns:a16="http://schemas.microsoft.com/office/drawing/2014/main" id="{E492621B-503E-45BC-8A18-5FFCBF14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487" y="1174178"/>
            <a:ext cx="3531118" cy="45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1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EDA40A-3799-41E0-A022-AF46037E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and permitting of electric transmission projects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B637C7-3D5D-456C-BDD1-3790E1BD82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Transmission’s role in decarbonizing New England’s economy </a:t>
            </a:r>
          </a:p>
        </p:txBody>
      </p:sp>
    </p:spTree>
    <p:extLst>
      <p:ext uri="{BB962C8B-B14F-4D97-AF65-F5344CB8AC3E}">
        <p14:creationId xmlns:p14="http://schemas.microsoft.com/office/powerpoint/2010/main" val="283440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heme/theme1.xml><?xml version="1.0" encoding="utf-8"?>
<a:theme xmlns:a="http://schemas.openxmlformats.org/drawingml/2006/main" name="1_AG Template 16x9">
  <a:themeElements>
    <a:clrScheme name="Custom 5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DEC1503-603A-42AA-AEFC-BD6427380004}" vid="{DE2AA41B-D82E-41C7-8F25-DF3BA9A17577}"/>
    </a:ext>
  </a:extLst>
</a:theme>
</file>

<file path=ppt/theme/theme2.xml><?xml version="1.0" encoding="utf-8"?>
<a:theme xmlns:a="http://schemas.openxmlformats.org/drawingml/2006/main" name="2_AG Co-brand Template 16x9">
  <a:themeElements>
    <a:clrScheme name="AG template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206978"/>
      </a:hlink>
      <a:folHlink>
        <a:srgbClr val="D0D4D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DEC1503-603A-42AA-AEFC-BD6427380004}" vid="{7FA7D30C-8E47-4352-A540-FB7C19C9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C05C17A940C243A4A164F1872B832F" ma:contentTypeVersion="11" ma:contentTypeDescription="Create a new document." ma:contentTypeScope="" ma:versionID="00d0a8f2230ffad11f7aaf360baf50de">
  <xsd:schema xmlns:xsd="http://www.w3.org/2001/XMLSchema" xmlns:xs="http://www.w3.org/2001/XMLSchema" xmlns:p="http://schemas.microsoft.com/office/2006/metadata/properties" xmlns:ns2="f7ddfdd2-625b-4b10-abe7-a30583557d5a" xmlns:ns3="0b6a295e-0915-4b2a-a551-8a58fd8c12a9" targetNamespace="http://schemas.microsoft.com/office/2006/metadata/properties" ma:root="true" ma:fieldsID="ab8a0b2096ec3b0ac65768e9442f5e9d" ns2:_="" ns3:_="">
    <xsd:import namespace="f7ddfdd2-625b-4b10-abe7-a30583557d5a"/>
    <xsd:import namespace="0b6a295e-0915-4b2a-a551-8a58fd8c1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dfdd2-625b-4b10-abe7-a30583557d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a295e-0915-4b2a-a551-8a58fd8c12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D96BEE-6A02-4B70-B062-8D3ED2257A89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b6a295e-0915-4b2a-a551-8a58fd8c12a9"/>
    <ds:schemaRef ds:uri="f7ddfdd2-625b-4b10-abe7-a30583557d5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8328F1-3944-445B-A6DD-66472BAFB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ddfdd2-625b-4b10-abe7-a30583557d5a"/>
    <ds:schemaRef ds:uri="0b6a295e-0915-4b2a-a551-8a58fd8c1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6F9B6E-2EBE-4AC0-802B-DA48F8ADE0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16x9_AnalysisGroup_Template</Template>
  <TotalTime>19611</TotalTime>
  <Words>1065</Words>
  <Application>Microsoft Macintosh PowerPoint</Application>
  <PresentationFormat>Widescreen</PresentationFormat>
  <Paragraphs>113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1_AG Template 16x9</vt:lpstr>
      <vt:lpstr>2_AG Co-brand Template 16x9</vt:lpstr>
      <vt:lpstr>Transmission’s Critical Role in Decarbonizing New England:</vt:lpstr>
      <vt:lpstr>Electric transmission analysis and planning </vt:lpstr>
      <vt:lpstr>PowerPoint Presentation</vt:lpstr>
      <vt:lpstr>PowerPoint Presentation</vt:lpstr>
      <vt:lpstr>PowerPoint Presentation</vt:lpstr>
      <vt:lpstr>Decision-Making and Cost Allocation for Electricity Transmission</vt:lpstr>
      <vt:lpstr>The states need a more formal seat at the table</vt:lpstr>
      <vt:lpstr>SPP’s Regional State Committee</vt:lpstr>
      <vt:lpstr>Siting and permitting of electric transmission projects</vt:lpstr>
      <vt:lpstr>Today’s transmission siting process is also not fit for purpose today</vt:lpstr>
      <vt:lpstr>Recommendations of the National Academies’ reports on the Future of the US Electric System and on Decarbonizing the U.S. Energy System</vt:lpstr>
      <vt:lpstr>Transmission for Offshore Wind </vt:lpstr>
      <vt:lpstr>PowerPoint Presentation</vt:lpstr>
      <vt:lpstr>PowerPoint Presentation</vt:lpstr>
      <vt:lpstr>PowerPoint Presentation</vt:lpstr>
    </vt:vector>
  </TitlesOfParts>
  <Company>Analysis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Quick Guide to the New  Analysis Group PowerPoint Template</dc:title>
  <dc:creator>Tierney, Susan</dc:creator>
  <cp:keywords/>
  <cp:lastModifiedBy>Susan Rivo</cp:lastModifiedBy>
  <cp:revision>370</cp:revision>
  <cp:lastPrinted>2021-05-18T00:05:34Z</cp:lastPrinted>
  <dcterms:created xsi:type="dcterms:W3CDTF">2020-03-02T15:47:50Z</dcterms:created>
  <dcterms:modified xsi:type="dcterms:W3CDTF">2021-09-23T16:50:37Z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0x010100BFC05C17A940C243A4A164F1872B832F</vt:lpwstr>
  </property>
  <property fmtid="{D5CDD505-2E9C-101B-9397-08002B2CF9AE}" pid="3" name="TaxKeyword">
    <vt:lpwstr/>
  </property>
  <property fmtid="{D5CDD505-2E9C-101B-9397-08002B2CF9AE}" pid="4" name="AGDepartment">
    <vt:lpwstr/>
  </property>
  <property fmtid="{D5CDD505-2E9C-101B-9397-08002B2CF9AE}" pid="5" name="AGOffice">
    <vt:lpwstr/>
  </property>
  <property fmtid="{D5CDD505-2E9C-101B-9397-08002B2CF9AE}" pid="6" name="SiteNavigation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  <property fmtid="{D5CDD505-2E9C-101B-9397-08002B2CF9AE}" pid="11" name="AGSiteNav">
    <vt:lpwstr>4449;#Templates and Graphics|94bf83ff-052f-430d-9b39-665396435976</vt:lpwstr>
  </property>
  <property fmtid="{D5CDD505-2E9C-101B-9397-08002B2CF9AE}" pid="12" name="AGCategory">
    <vt:lpwstr/>
  </property>
</Properties>
</file>